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8" r:id="rId2"/>
    <p:sldId id="267" r:id="rId3"/>
    <p:sldId id="283" r:id="rId4"/>
    <p:sldId id="284" r:id="rId5"/>
    <p:sldId id="285" r:id="rId6"/>
    <p:sldId id="286" r:id="rId7"/>
    <p:sldId id="268" r:id="rId8"/>
    <p:sldId id="287" r:id="rId9"/>
    <p:sldId id="288" r:id="rId10"/>
    <p:sldId id="289" r:id="rId11"/>
    <p:sldId id="271" r:id="rId12"/>
    <p:sldId id="273" r:id="rId13"/>
    <p:sldId id="269" r:id="rId14"/>
    <p:sldId id="276" r:id="rId15"/>
    <p:sldId id="277" r:id="rId16"/>
    <p:sldId id="282" r:id="rId17"/>
    <p:sldId id="279" r:id="rId18"/>
    <p:sldId id="256" r:id="rId19"/>
    <p:sldId id="257" r:id="rId20"/>
    <p:sldId id="258" r:id="rId21"/>
    <p:sldId id="259" r:id="rId22"/>
    <p:sldId id="260" r:id="rId23"/>
    <p:sldId id="261" r:id="rId24"/>
    <p:sldId id="263" r:id="rId25"/>
    <p:sldId id="264" r:id="rId26"/>
    <p:sldId id="265" r:id="rId27"/>
    <p:sldId id="26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60" autoAdjust="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81D01-3FF8-45A5-B28C-FB0DE3252043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D5EF9-189F-4345-A9FC-EA0318532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8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5EF9-189F-4345-A9FC-EA0318532E5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960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075f366a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075f366a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079395f5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079395f5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first, and re-mate it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036496337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036496337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中间的两点就叫</a:t>
            </a:r>
            <a:r>
              <a:rPr lang="en-US" altLang="zh-CN" dirty="0"/>
              <a:t>pitch point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5EF9-189F-4345-A9FC-EA0318532E5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017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Pitch point</a:t>
            </a:r>
            <a:r>
              <a:rPr lang="zh-CN" altLang="en-US" dirty="0"/>
              <a:t>要不变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5EF9-189F-4345-A9FC-EA0318532E5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268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所以就生成了一个渐开线齿廓，使得</a:t>
            </a:r>
            <a:r>
              <a:rPr lang="en-US" altLang="zh-CN" dirty="0"/>
              <a:t>pitch point</a:t>
            </a:r>
            <a:r>
              <a:rPr lang="zh-CN" altLang="en-US" dirty="0"/>
              <a:t>不变。</a:t>
            </a:r>
            <a:r>
              <a:rPr lang="en-US" altLang="zh-CN" dirty="0"/>
              <a:t>SW</a:t>
            </a:r>
            <a:r>
              <a:rPr lang="zh-CN" altLang="en-US" dirty="0"/>
              <a:t>能绘制方程曲线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5EF9-189F-4345-A9FC-EA0318532E5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8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075f366a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075f366a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075f366a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075f366a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ef224cec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ef224cec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of why, what’s gonna happen if not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079395f5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079395f5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075f366a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075f366a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03649633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03649633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有可变参数的时候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036496337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036496337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比如，这个方块的槽数值</a:t>
            </a:r>
            <a:r>
              <a:rPr lang="en-US" altLang="zh-CN" dirty="0"/>
              <a:t>edge</a:t>
            </a:r>
            <a:r>
              <a:rPr lang="zh-CN" altLang="en-US" dirty="0"/>
              <a:t>不能是</a:t>
            </a:r>
            <a:r>
              <a:rPr lang="en-US" altLang="zh-CN" dirty="0" err="1"/>
              <a:t>sharpe</a:t>
            </a:r>
            <a:r>
              <a:rPr lang="zh-CN" altLang="en-US" dirty="0"/>
              <a:t>的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79395f5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79395f5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433A0-C71B-46CB-B36F-C1C1C6DC2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E47D62-7CD8-4361-8D94-B75A6A155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0869A4-5774-4F56-B86C-5D517D19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41C2B4-47D0-4DF2-B3A7-6241EFBB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4865FA-602F-488D-BF80-ED2F8B92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22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B95FC-EFA3-4627-B127-99724342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1F5172-94EF-4EDB-B6D0-667151436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188C8-E60C-48C6-8555-56F50ABC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1962C8-744C-4F24-89FA-B860F4A1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13F065-8844-49F9-91CC-2105922F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7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295548-98EA-4234-904E-3CB51F7D8F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4E20C8-901E-4D01-ADAE-1F7F7BE41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C4BD3B-7D91-4837-AA69-8CCBF1CD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B08256-4414-4E76-A581-89B6A248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331079-C132-43AE-91B4-B965150A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37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731A2-14D8-4B27-B988-BE4DB89C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5C53A-6B14-462F-9AD4-7F321E5A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231BA-5659-41A0-8931-448A2DBA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EFC17-7F3C-4D0B-B653-A1EC8022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C1F71-5F8C-4C38-B80B-A85623C7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26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2F6E0-DE15-4498-B90F-AD434D2B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383E73-7AE8-480E-9B57-8A5E7EE7F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F22E9-1E08-4900-826F-5E3F40F8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ECF3DD-BF53-49EF-AF95-9FDB6500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738A5-FACF-4EF9-A95C-36A1EDAC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44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AE608-A886-419E-84DA-AB4BEA2C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0D0AA-B78A-4000-87DE-3F842400B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8A427F-AB5C-4DF8-BF23-BA5AC3650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5A5253-1F07-4E0D-9A7F-CD291063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7A06D9-D23D-43AE-A2EF-BCC8FDD8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758A16-5C81-48A8-8D75-14E6C0D7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67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78F37-BC93-4F8A-90E3-DEF88E31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0F9D65-6F91-4BFC-BC71-4556DB774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528AA0-A2D7-4D32-9F00-F34B64357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84BC71-352A-4382-8CD1-305439FDE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DD6E68-52FC-4EF1-8182-F14EF4CFC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C81F41-A2D4-4D83-A395-E57282F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BACFF9-E790-43E9-9196-002CF20F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9B63F8-46D3-4555-A56A-CD52D517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77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90E5A-69E0-431E-BFCF-45969305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4D732A-CA5B-4B68-93F5-E954BFC4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C349EC-9B4B-44A8-AE3F-56FD9F72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00D59D-6C38-47F6-AEB7-F3F766F9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3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C4AF18-0A85-40F1-9D67-316BCB5D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765570-02D0-4232-ACA6-9A3E0309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DAC2A7-CA6B-45EC-AC15-F6350366B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78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A301-27D8-4F71-AE13-593D037A5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8411FF-D515-4547-B3A6-5F493B30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97C431-A377-4014-91A8-996B4EF6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99B9F1-D58B-456A-BF2B-ECCFB94C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8CC5E2-CB0F-4E71-B792-947A54AA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21DAA4-74B6-4B67-96DB-49F5C9ED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03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B1752-467A-4A39-AB0B-FF9643C9D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7401F1-15C4-4530-B909-1AD881EEA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DED146-365A-452C-A03A-0B19A754D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3BAAA-9D68-4F63-9ADF-56D19E0E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E7839A-ADB8-4079-BFD0-84C492B7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9944D-1EC8-401B-B71B-E7BFF21B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8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2E890B-A12A-4AA7-8AE2-AF8EB28D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FFEB23-5C7D-4D4F-BD47-11DAAACDC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CA26FE-CC45-4B97-8A4F-F49BEDA75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C4E8F-3306-4988-A3D6-1967BDD71DD9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9BAD9-9C1C-4547-9838-F29FB6B0E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8751CB-CA84-420D-B2EE-6246E24CD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E81E0-6C63-428C-AFB9-6717C473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19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lignex.com/10-large-assembly-best-practices-in-solidworks" TargetMode="External"/><Relationship Id="rId2" Type="http://schemas.openxmlformats.org/officeDocument/2006/relationships/hyperlink" Target="http://help.solidworks.com/2018/English/SolidWorks/sldworks/c_Best_Practices_for_Mates_SWassy.htm?verRedirect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lidsolutions.co.uk/solidworks/tutorial-videos/top-down-modelling-best-practice.aspx" TargetMode="External"/><Relationship Id="rId5" Type="http://schemas.openxmlformats.org/officeDocument/2006/relationships/hyperlink" Target="https://petercad.com/category/solidworks-best-practices/" TargetMode="External"/><Relationship Id="rId4" Type="http://schemas.openxmlformats.org/officeDocument/2006/relationships/hyperlink" Target="https://forum.solidworks.com/thread/183132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tags" Target="../tags/tag4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tags" Target="../tags/tag5.xml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ncorasir.com/?page_id=2159" TargetMode="External"/><Relationship Id="rId2" Type="http://schemas.openxmlformats.org/officeDocument/2006/relationships/hyperlink" Target="https://www.icourse163.org/course/XJTU-1001595002?tid=120670620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libili.com/video/BV1dT4y1J7eM?t=110&amp;tdsourcetag=s_pctim_aiomsg" TargetMode="External"/><Relationship Id="rId4" Type="http://schemas.openxmlformats.org/officeDocument/2006/relationships/hyperlink" Target="http://www.maidiyun.com/download/softinfo.aspx?id=1&amp;tdsourcetag=s_pctim_aioms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B2F6B-2520-4B98-9350-8CD19CFA5D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Tips When Doing CAD Collaboration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B94ADD-F527-4BDE-8B6A-E739A6750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李岱峰，</a:t>
            </a:r>
            <a:r>
              <a:rPr lang="en-US" altLang="zh-CN" dirty="0"/>
              <a:t>17</a:t>
            </a:r>
            <a:r>
              <a:rPr lang="zh-CN" altLang="en-US" dirty="0"/>
              <a:t>机器人工程</a:t>
            </a:r>
            <a:endParaRPr lang="en-US" altLang="zh-CN" dirty="0"/>
          </a:p>
          <a:p>
            <a:r>
              <a:rPr lang="en-US" altLang="zh-CN" dirty="0"/>
              <a:t>2020.07.22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61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features Like Being Machined</a:t>
            </a:r>
            <a:r>
              <a:rPr lang="zh-CN" altLang="en-US" dirty="0"/>
              <a:t>（</a:t>
            </a:r>
            <a:r>
              <a:rPr lang="en-US" altLang="zh-CN" dirty="0"/>
              <a:t>not necessary for you now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66" name="Google Shape;266;p38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775" y="1720214"/>
            <a:ext cx="8909098" cy="479393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8630975" y="1595100"/>
            <a:ext cx="29535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Even better, if you dimension it as being machined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1989150" y="130517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Label Important Dimensions</a:t>
            </a:r>
            <a:endParaRPr dirty="0"/>
          </a:p>
        </p:txBody>
      </p:sp>
      <p:sp>
        <p:nvSpPr>
          <p:cNvPr id="281" name="Google Shape;281;p40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427993-A43B-4160-AD7C-D965F444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310" y="1265030"/>
            <a:ext cx="5257380" cy="50116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Fillet in Feature Not Sketch if Possible</a:t>
            </a:r>
            <a:endParaRPr dirty="0"/>
          </a:p>
        </p:txBody>
      </p:sp>
      <p:sp>
        <p:nvSpPr>
          <p:cNvPr id="294" name="Google Shape;294;p42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775" y="1732300"/>
            <a:ext cx="4555176" cy="46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950" y="1732300"/>
            <a:ext cx="4266209" cy="435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7;p44">
            <a:extLst>
              <a:ext uri="{FF2B5EF4-FFF2-40B4-BE49-F238E27FC236}">
                <a16:creationId xmlns:a16="http://schemas.microsoft.com/office/drawing/2014/main" id="{2C8EC1E0-9A05-4899-A3C0-90EC2BE218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3200" y="296225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Assembly</a:t>
            </a:r>
            <a:endParaRPr dirty="0"/>
          </a:p>
        </p:txBody>
      </p:sp>
      <p:sp>
        <p:nvSpPr>
          <p:cNvPr id="3" name="Google Shape;308;p44">
            <a:extLst>
              <a:ext uri="{FF2B5EF4-FFF2-40B4-BE49-F238E27FC236}">
                <a16:creationId xmlns:a16="http://schemas.microsoft.com/office/drawing/2014/main" id="{7042A156-AD47-4FF9-A246-685A5EA5527F}"/>
              </a:ext>
            </a:extLst>
          </p:cNvPr>
          <p:cNvSpPr txBox="1">
            <a:spLocks/>
          </p:cNvSpPr>
          <p:nvPr/>
        </p:nvSpPr>
        <p:spPr>
          <a:xfrm>
            <a:off x="1623200" y="1423650"/>
            <a:ext cx="9002725" cy="50143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6400">
              <a:buSzPts val="2800"/>
            </a:pPr>
            <a:r>
              <a:rPr lang="en-US" dirty="0"/>
              <a:t>Origin plane mates (especially first part)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If possible, mate all components to one or two fixed references</a:t>
            </a:r>
          </a:p>
          <a:p>
            <a:pPr marL="914400" lvl="1" indent="-381000">
              <a:spcBef>
                <a:spcPts val="0"/>
              </a:spcBef>
              <a:buSzPts val="2400"/>
            </a:pPr>
            <a:r>
              <a:rPr lang="en-US" dirty="0"/>
              <a:t>Long chains of components take longer to solve and more likely to get errors.</a:t>
            </a:r>
          </a:p>
          <a:p>
            <a:pPr marL="914400" lvl="1" indent="-381000">
              <a:spcBef>
                <a:spcPts val="0"/>
              </a:spcBef>
              <a:buSzPts val="2400"/>
            </a:pPr>
            <a:r>
              <a:rPr lang="en-US" dirty="0"/>
              <a:t>Do not create loops for mates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Fully define the position of each part in assembly, unless visualization of motion needed for certain parts </a:t>
            </a:r>
          </a:p>
          <a:p>
            <a:pPr marL="914400" lvl="1" indent="-381000">
              <a:spcBef>
                <a:spcPts val="0"/>
              </a:spcBef>
              <a:buSzPts val="2400"/>
            </a:pPr>
            <a:r>
              <a:rPr lang="en-US" dirty="0"/>
              <a:t>Option: use mechanical mates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Patterns, not multiple same parts if possible </a:t>
            </a:r>
            <a:br>
              <a:rPr lang="en-US" dirty="0"/>
            </a:br>
            <a:r>
              <a:rPr lang="en-US" dirty="0"/>
              <a:t>(greatly reduce computing power needed)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Lock rotation on cylindrical mate if you don't need rotation</a:t>
            </a:r>
          </a:p>
        </p:txBody>
      </p:sp>
    </p:spTree>
    <p:extLst>
      <p:ext uri="{BB962C8B-B14F-4D97-AF65-F5344CB8AC3E}">
        <p14:creationId xmlns:p14="http://schemas.microsoft.com/office/powerpoint/2010/main" val="312387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Put Origin as Mount Location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400" y="1657713"/>
            <a:ext cx="9424675" cy="42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Component Patterns</a:t>
            </a:r>
            <a:endParaRPr/>
          </a:p>
        </p:txBody>
      </p:sp>
      <p:sp>
        <p:nvSpPr>
          <p:cNvPr id="2" name="Google Shape;218;p32">
            <a:extLst>
              <a:ext uri="{FF2B5EF4-FFF2-40B4-BE49-F238E27FC236}">
                <a16:creationId xmlns:a16="http://schemas.microsoft.com/office/drawing/2014/main" id="{6C66913A-4B2C-4761-BBCD-66038DF86E5C}"/>
              </a:ext>
            </a:extLst>
          </p:cNvPr>
          <p:cNvSpPr txBox="1">
            <a:spLocks/>
          </p:cNvSpPr>
          <p:nvPr/>
        </p:nvSpPr>
        <p:spPr>
          <a:xfrm>
            <a:off x="1504200" y="3115625"/>
            <a:ext cx="9183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/>
              <a:t>D</a:t>
            </a:r>
            <a:r>
              <a:rPr lang="en-US" dirty="0"/>
              <a:t>emonstration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7;p44">
            <a:extLst>
              <a:ext uri="{FF2B5EF4-FFF2-40B4-BE49-F238E27FC236}">
                <a16:creationId xmlns:a16="http://schemas.microsoft.com/office/drawing/2014/main" id="{DE904FBC-86EC-4233-B0D7-385A8F86E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737" y="391474"/>
            <a:ext cx="10892525" cy="18183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Small trick for assembling: Copy with mates</a:t>
            </a:r>
            <a:endParaRPr dirty="0"/>
          </a:p>
        </p:txBody>
      </p:sp>
      <p:sp>
        <p:nvSpPr>
          <p:cNvPr id="4" name="Google Shape;218;p32">
            <a:extLst>
              <a:ext uri="{FF2B5EF4-FFF2-40B4-BE49-F238E27FC236}">
                <a16:creationId xmlns:a16="http://schemas.microsoft.com/office/drawing/2014/main" id="{80531B4D-1D81-4E17-A7AC-166E7EAFE95A}"/>
              </a:ext>
            </a:extLst>
          </p:cNvPr>
          <p:cNvSpPr txBox="1">
            <a:spLocks/>
          </p:cNvSpPr>
          <p:nvPr/>
        </p:nvSpPr>
        <p:spPr>
          <a:xfrm>
            <a:off x="1504200" y="3115625"/>
            <a:ext cx="9183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/>
              <a:t>D</a:t>
            </a:r>
            <a:r>
              <a:rPr lang="en-US" dirty="0"/>
              <a:t>emonstration</a:t>
            </a:r>
          </a:p>
        </p:txBody>
      </p:sp>
    </p:spTree>
    <p:extLst>
      <p:ext uri="{BB962C8B-B14F-4D97-AF65-F5344CB8AC3E}">
        <p14:creationId xmlns:p14="http://schemas.microsoft.com/office/powerpoint/2010/main" val="1838713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2FA54-B92B-489B-8E0F-026026E8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D3320-DEC1-4920-89C6-22BE47B84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http://help.solidworks.com/2018/English/SolidWorks/sldworks/c_Best_Practices_for_Mates_SWassy.htm?verRedirect=1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https://blog.alignex.com/10-large-assembly-best-practices-in-solidworks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https://forum.solidworks.com/thread/183132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https://petercad.com/category/solidworks-best-practices/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https://www.solidsolutions.co.uk/solidworks/tutorial-videos/top-down-modelling-best-practice.aspx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Institute, CMU. Design &amp; CAD Best Practices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816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B2F6B-2520-4B98-9350-8CD19CFA5D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Gear Basics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B94ADD-F527-4BDE-8B6A-E739A6750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李岱峰</a:t>
            </a:r>
            <a:endParaRPr lang="en-US" altLang="zh-CN" dirty="0"/>
          </a:p>
          <a:p>
            <a:r>
              <a:rPr lang="en-US" altLang="zh-CN" dirty="0"/>
              <a:t>2020.07.22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951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918A0-5F25-4DC4-B2BD-8E1C5B8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77FE15-A283-4AB5-81C5-D99E2FB96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Types of gear</a:t>
            </a:r>
          </a:p>
          <a:p>
            <a:r>
              <a:rPr lang="en-US" altLang="zh-CN" dirty="0"/>
              <a:t>Calculate gear transmission</a:t>
            </a:r>
          </a:p>
          <a:p>
            <a:r>
              <a:rPr lang="zh-CN" altLang="en-US" sz="2800" dirty="0"/>
              <a:t>渐开线 </a:t>
            </a:r>
            <a:r>
              <a:rPr lang="en-US" altLang="zh-CN" sz="2800" dirty="0"/>
              <a:t>Involute</a:t>
            </a:r>
            <a:r>
              <a:rPr lang="zh-CN" altLang="en-US" sz="2800" dirty="0"/>
              <a:t> </a:t>
            </a:r>
            <a:r>
              <a:rPr lang="en-US" altLang="zh-CN" sz="2800" dirty="0"/>
              <a:t>curves</a:t>
            </a:r>
            <a:endParaRPr lang="zh-CN" altLang="en-US" sz="2800" dirty="0"/>
          </a:p>
          <a:p>
            <a:r>
              <a:rPr lang="en-US" altLang="zh-CN" dirty="0"/>
              <a:t>Nomenclature/Terminology</a:t>
            </a:r>
          </a:p>
          <a:p>
            <a:r>
              <a:rPr lang="en-US" altLang="zh-CN" dirty="0"/>
              <a:t>SW TOOLBOX</a:t>
            </a:r>
          </a:p>
          <a:p>
            <a:r>
              <a:rPr lang="zh-CN" altLang="en-US" dirty="0"/>
              <a:t>插件</a:t>
            </a:r>
          </a:p>
        </p:txBody>
      </p:sp>
    </p:spTree>
    <p:extLst>
      <p:ext uri="{BB962C8B-B14F-4D97-AF65-F5344CB8AC3E}">
        <p14:creationId xmlns:p14="http://schemas.microsoft.com/office/powerpoint/2010/main" val="49692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;p29">
            <a:extLst>
              <a:ext uri="{FF2B5EF4-FFF2-40B4-BE49-F238E27FC236}">
                <a16:creationId xmlns:a16="http://schemas.microsoft.com/office/drawing/2014/main" id="{2AF94DB5-DF88-4A23-A4F9-137F6D738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3700" y="32480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Sketches</a:t>
            </a:r>
            <a:endParaRPr dirty="0"/>
          </a:p>
        </p:txBody>
      </p:sp>
      <p:sp>
        <p:nvSpPr>
          <p:cNvPr id="5" name="Google Shape;187;p29">
            <a:extLst>
              <a:ext uri="{FF2B5EF4-FFF2-40B4-BE49-F238E27FC236}">
                <a16:creationId xmlns:a16="http://schemas.microsoft.com/office/drawing/2014/main" id="{2571E93C-1584-4D63-8FCD-33885BB126C2}"/>
              </a:ext>
            </a:extLst>
          </p:cNvPr>
          <p:cNvSpPr txBox="1">
            <a:spLocks/>
          </p:cNvSpPr>
          <p:nvPr/>
        </p:nvSpPr>
        <p:spPr>
          <a:xfrm>
            <a:off x="1770200" y="1374964"/>
            <a:ext cx="9227100" cy="515823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6400">
              <a:buSzPts val="2800"/>
            </a:pPr>
            <a:r>
              <a:rPr lang="en-US" dirty="0"/>
              <a:t>Fully define sketches. All </a:t>
            </a:r>
            <a:r>
              <a:rPr lang="en-US" b="1" u="sng" dirty="0"/>
              <a:t>BLACK</a:t>
            </a:r>
            <a:r>
              <a:rPr lang="en-US" dirty="0"/>
              <a:t>, no </a:t>
            </a:r>
            <a:r>
              <a:rPr lang="en-US" b="1" u="sng" dirty="0">
                <a:solidFill>
                  <a:srgbClr val="0000FF"/>
                </a:solidFill>
              </a:rPr>
              <a:t>BLUE</a:t>
            </a:r>
            <a:r>
              <a:rPr lang="en-US" dirty="0"/>
              <a:t>.</a:t>
            </a:r>
          </a:p>
          <a:p>
            <a:pPr marL="914400" lvl="1" indent="-381000">
              <a:spcBef>
                <a:spcPts val="0"/>
              </a:spcBef>
              <a:buSzPts val="2400"/>
            </a:pPr>
            <a:r>
              <a:rPr lang="en-US" dirty="0"/>
              <a:t>DO NOT use “Fully Define Sketch” button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Use equations, relations, and general variables</a:t>
            </a:r>
          </a:p>
          <a:p>
            <a:pPr marL="914400" lvl="1" indent="-381000">
              <a:spcBef>
                <a:spcPts val="0"/>
              </a:spcBef>
              <a:buSzPts val="2400"/>
            </a:pPr>
            <a:r>
              <a:rPr lang="en-US" dirty="0"/>
              <a:t>Use relation definitions (for example, “=”), or define variables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Dimension rectangles from the edges, not the corner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Make separate features in separate sketch unless it’s master sketch from top-down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Use symmetrical relations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Put origin at a mounting location (or center point)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Use construction lines to help define sketch (</a:t>
            </a:r>
            <a:r>
              <a:rPr lang="en-US" altLang="zh-CN" dirty="0"/>
              <a:t>less unnecessary trim</a:t>
            </a:r>
            <a:r>
              <a:rPr lang="zh-CN" altLang="en-US" dirty="0"/>
              <a:t>）</a:t>
            </a:r>
            <a:endParaRPr lang="en-US" dirty="0"/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3D Sketch - 2D first then having 3D sketch come off of that</a:t>
            </a:r>
          </a:p>
        </p:txBody>
      </p:sp>
    </p:spTree>
    <p:extLst>
      <p:ext uri="{BB962C8B-B14F-4D97-AF65-F5344CB8AC3E}">
        <p14:creationId xmlns:p14="http://schemas.microsoft.com/office/powerpoint/2010/main" val="2539172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EC31EB-FA2D-4914-AC5B-F26CC619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78" y="0"/>
            <a:ext cx="9664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1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386340-E09F-4749-96FB-3ED2F8750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"/>
          <a:stretch/>
        </p:blipFill>
        <p:spPr>
          <a:xfrm>
            <a:off x="1230591" y="85725"/>
            <a:ext cx="97308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2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C8102-3535-48E3-B2FA-F7B856CD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Calculate gear transmission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5A06C9-B035-4435-8E66-2C998733B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301" b="36122"/>
          <a:stretch/>
        </p:blipFill>
        <p:spPr>
          <a:xfrm>
            <a:off x="956161" y="1402373"/>
            <a:ext cx="4514850" cy="29910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141717-A51A-465E-8490-947A3CF278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13" t="25177" r="8837" b="56233"/>
          <a:stretch/>
        </p:blipFill>
        <p:spPr>
          <a:xfrm>
            <a:off x="2514598" y="4585188"/>
            <a:ext cx="1397977" cy="870439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E9E008DB-9D65-4A97-A5FC-D580F0E0B0BC}"/>
              </a:ext>
            </a:extLst>
          </p:cNvPr>
          <p:cNvSpPr/>
          <p:nvPr/>
        </p:nvSpPr>
        <p:spPr>
          <a:xfrm>
            <a:off x="6115050" y="2041281"/>
            <a:ext cx="1318846" cy="131884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DED101A-D598-4789-92CC-11DED000A322}"/>
              </a:ext>
            </a:extLst>
          </p:cNvPr>
          <p:cNvSpPr/>
          <p:nvPr/>
        </p:nvSpPr>
        <p:spPr>
          <a:xfrm>
            <a:off x="7433896" y="2041281"/>
            <a:ext cx="1652954" cy="165295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6C130A6-6845-45E1-B1F7-80F300D09DAE}"/>
              </a:ext>
            </a:extLst>
          </p:cNvPr>
          <p:cNvSpPr/>
          <p:nvPr/>
        </p:nvSpPr>
        <p:spPr>
          <a:xfrm>
            <a:off x="9019442" y="1712403"/>
            <a:ext cx="1318846" cy="131884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1EBDDCF-764F-4CF4-AA9D-B47D4055B006}"/>
              </a:ext>
            </a:extLst>
          </p:cNvPr>
          <p:cNvSpPr/>
          <p:nvPr/>
        </p:nvSpPr>
        <p:spPr>
          <a:xfrm>
            <a:off x="9911131" y="2981813"/>
            <a:ext cx="276999" cy="2769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60E6A11-CA0F-4DC8-A8E5-468B7B7A55E6}"/>
              </a:ext>
            </a:extLst>
          </p:cNvPr>
          <p:cNvSpPr/>
          <p:nvPr/>
        </p:nvSpPr>
        <p:spPr>
          <a:xfrm>
            <a:off x="10180027" y="3694235"/>
            <a:ext cx="1318846" cy="131884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4454E5-6B89-4BD6-991E-05A998168715}"/>
                  </a:ext>
                </a:extLst>
              </p:cNvPr>
              <p:cNvSpPr txBox="1"/>
              <p:nvPr/>
            </p:nvSpPr>
            <p:spPr>
              <a:xfrm>
                <a:off x="6588645" y="2562204"/>
                <a:ext cx="308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4454E5-6B89-4BD6-991E-05A998168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645" y="2562204"/>
                <a:ext cx="308033" cy="276999"/>
              </a:xfrm>
              <a:prstGeom prst="rect">
                <a:avLst/>
              </a:prstGeom>
              <a:blipFill>
                <a:blip r:embed="rId5"/>
                <a:stretch>
                  <a:fillRect l="-18000" r="-400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435A174-8A7E-49C7-B75E-49265FF62BF0}"/>
                  </a:ext>
                </a:extLst>
              </p:cNvPr>
              <p:cNvSpPr txBox="1"/>
              <p:nvPr/>
            </p:nvSpPr>
            <p:spPr>
              <a:xfrm>
                <a:off x="8088041" y="2751238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435A174-8A7E-49C7-B75E-49265FF62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041" y="2751238"/>
                <a:ext cx="313356" cy="276999"/>
              </a:xfrm>
              <a:prstGeom prst="rect">
                <a:avLst/>
              </a:prstGeom>
              <a:blipFill>
                <a:blip r:embed="rId6"/>
                <a:stretch>
                  <a:fillRect l="-17647" r="-3922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F649547-7FE0-4B10-A79A-C0EECFAB0A3C}"/>
                  </a:ext>
                </a:extLst>
              </p:cNvPr>
              <p:cNvSpPr txBox="1"/>
              <p:nvPr/>
            </p:nvSpPr>
            <p:spPr>
              <a:xfrm>
                <a:off x="9524848" y="2239432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F649547-7FE0-4B10-A79A-C0EECFAB0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848" y="2239432"/>
                <a:ext cx="313356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61B4F19-0972-4F8B-A711-AF2709DBAF6F}"/>
                  </a:ext>
                </a:extLst>
              </p:cNvPr>
              <p:cNvSpPr txBox="1"/>
              <p:nvPr/>
            </p:nvSpPr>
            <p:spPr>
              <a:xfrm>
                <a:off x="10721489" y="4215158"/>
                <a:ext cx="3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61B4F19-0972-4F8B-A711-AF2709DB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489" y="4215158"/>
                <a:ext cx="321370" cy="276999"/>
              </a:xfrm>
              <a:prstGeom prst="rect">
                <a:avLst/>
              </a:prstGeom>
              <a:blipFill>
                <a:blip r:embed="rId8"/>
                <a:stretch>
                  <a:fillRect l="-17308" r="-1923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9CECFA9-741D-48FB-93A4-A16461E49E00}"/>
              </a:ext>
            </a:extLst>
          </p:cNvPr>
          <p:cNvSpPr/>
          <p:nvPr/>
        </p:nvSpPr>
        <p:spPr>
          <a:xfrm>
            <a:off x="10267196" y="3515213"/>
            <a:ext cx="276999" cy="2769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80C00E3-DB31-4CE9-BF7E-3634B382B3E9}"/>
              </a:ext>
            </a:extLst>
          </p:cNvPr>
          <p:cNvSpPr/>
          <p:nvPr/>
        </p:nvSpPr>
        <p:spPr>
          <a:xfrm>
            <a:off x="10092107" y="3221414"/>
            <a:ext cx="138714" cy="1387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A10C007-54F0-41A8-B769-EB47080AA0E2}"/>
              </a:ext>
            </a:extLst>
          </p:cNvPr>
          <p:cNvSpPr/>
          <p:nvPr/>
        </p:nvSpPr>
        <p:spPr>
          <a:xfrm>
            <a:off x="10205226" y="3376499"/>
            <a:ext cx="138714" cy="13871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4ABB449A-FC2C-4D84-AE37-9CACAA3ABD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57" y="4689761"/>
            <a:ext cx="2441285" cy="646639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CA597E0A-3F27-4CCC-A3C3-AD04727146CA}"/>
              </a:ext>
            </a:extLst>
          </p:cNvPr>
          <p:cNvSpPr txBox="1"/>
          <p:nvPr/>
        </p:nvSpPr>
        <p:spPr>
          <a:xfrm>
            <a:off x="3162300" y="1238250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节点</a:t>
            </a:r>
          </a:p>
        </p:txBody>
      </p:sp>
    </p:spTree>
    <p:extLst>
      <p:ext uri="{BB962C8B-B14F-4D97-AF65-F5344CB8AC3E}">
        <p14:creationId xmlns:p14="http://schemas.microsoft.com/office/powerpoint/2010/main" val="4251904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682C50-8F83-4D07-B5A2-B8F4B516F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65778"/>
            <a:ext cx="7924800" cy="45264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C17E04-90F2-493E-8AB3-3A6BF03D36D0}"/>
              </a:ext>
            </a:extLst>
          </p:cNvPr>
          <p:cNvSpPr txBox="1"/>
          <p:nvPr/>
        </p:nvSpPr>
        <p:spPr>
          <a:xfrm>
            <a:off x="981074" y="482084"/>
            <a:ext cx="10229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If the pitch point moves, then the angular speed of the driven gear changes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66889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AC7B66-06D0-4329-97C0-887FEE19B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687" y="1155104"/>
            <a:ext cx="3826620" cy="36191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2E3A24-66B6-45BA-942A-30C53EB2E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12" y="1155104"/>
            <a:ext cx="2850448" cy="36191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3769228-FC47-4709-88C1-2C4B65F44B28}"/>
              </a:ext>
            </a:extLst>
          </p:cNvPr>
          <p:cNvSpPr txBox="1"/>
          <p:nvPr/>
        </p:nvSpPr>
        <p:spPr>
          <a:xfrm>
            <a:off x="219074" y="205859"/>
            <a:ext cx="10229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渐开线 </a:t>
            </a:r>
            <a:r>
              <a:rPr lang="en-US" altLang="zh-CN" sz="2400" dirty="0"/>
              <a:t>Involute</a:t>
            </a:r>
            <a:r>
              <a:rPr lang="zh-CN" altLang="en-US" sz="2400" dirty="0"/>
              <a:t> </a:t>
            </a:r>
            <a:r>
              <a:rPr lang="en-US" altLang="zh-CN" sz="2400" dirty="0"/>
              <a:t>curves</a:t>
            </a:r>
            <a:endParaRPr lang="zh-CN" altLang="en-US" sz="2400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D76BDE0-2808-402B-ABB5-8EF694C87E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410" y="1121919"/>
            <a:ext cx="3395047" cy="10709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E6FCC2-F384-4F12-88D6-FA01C5B5A0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85" y="4918119"/>
            <a:ext cx="3395047" cy="646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4E87C0-6BCE-46C0-A51F-F5434D92AC80}"/>
                  </a:ext>
                </a:extLst>
              </p:cNvPr>
              <p:cNvSpPr txBox="1"/>
              <p:nvPr/>
            </p:nvSpPr>
            <p:spPr>
              <a:xfrm>
                <a:off x="500312" y="573594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/>
                  <a:t>极坐标方程</a:t>
                </a:r>
                <a:endParaRPr lang="en-US" altLang="zh-CN" sz="1800" dirty="0"/>
              </a:p>
              <a:p>
                <a:r>
                  <a:rPr lang="zh-CN" altLang="en-US" sz="1800" dirty="0"/>
                  <a:t>其中：</a:t>
                </a:r>
                <a:r>
                  <a:rPr lang="en-US" altLang="zh-CN" sz="1800" dirty="0"/>
                  <a:t>inv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18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800" dirty="0"/>
                  <a:t>称为渐开线函数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4E87C0-6BCE-46C0-A51F-F5434D92A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2" y="5735944"/>
                <a:ext cx="6096000" cy="646331"/>
              </a:xfrm>
              <a:prstGeom prst="rect">
                <a:avLst/>
              </a:prstGeom>
              <a:blipFill>
                <a:blip r:embed="rId11"/>
                <a:stretch>
                  <a:fillRect l="-800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3CF06B28-73AE-4510-8EAE-A4765796D5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259" y="5007394"/>
            <a:ext cx="3242666" cy="25447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80EC750-FE0B-468B-B3DF-9744CC7B1D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59" y="5457531"/>
            <a:ext cx="3178666" cy="25447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C941089-F884-4302-B05F-BB6BF7380665}"/>
              </a:ext>
            </a:extLst>
          </p:cNvPr>
          <p:cNvSpPr txBox="1"/>
          <p:nvPr/>
        </p:nvSpPr>
        <p:spPr>
          <a:xfrm>
            <a:off x="7129019" y="59076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笛卡尔坐标系方程</a:t>
            </a:r>
            <a:endParaRPr lang="en-US" altLang="zh-CN" sz="1800" dirty="0"/>
          </a:p>
          <a:p>
            <a:r>
              <a:rPr lang="en-US" altLang="zh-CN" dirty="0"/>
              <a:t>a</a:t>
            </a:r>
            <a:r>
              <a:rPr lang="zh-CN" altLang="en-US" dirty="0"/>
              <a:t>代表起始位置</a:t>
            </a:r>
          </a:p>
        </p:txBody>
      </p:sp>
    </p:spTree>
    <p:extLst>
      <p:ext uri="{BB962C8B-B14F-4D97-AF65-F5344CB8AC3E}">
        <p14:creationId xmlns:p14="http://schemas.microsoft.com/office/powerpoint/2010/main" val="861566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546D68-6099-4F72-8770-14567B59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5" y="4097718"/>
            <a:ext cx="2386295" cy="27061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6D6C689-DBCF-4759-80D2-382EBE0FF585}"/>
              </a:ext>
            </a:extLst>
          </p:cNvPr>
          <p:cNvSpPr txBox="1"/>
          <p:nvPr/>
        </p:nvSpPr>
        <p:spPr>
          <a:xfrm>
            <a:off x="0" y="6703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Nomenclature/Terminology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46EA9A-3274-448D-BA7F-D715E23F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816"/>
            <a:ext cx="5425628" cy="3585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6DD1E3-C6D1-4372-96A3-760525CDE022}"/>
                  </a:ext>
                </a:extLst>
              </p:cNvPr>
              <p:cNvSpPr txBox="1"/>
              <p:nvPr/>
            </p:nvSpPr>
            <p:spPr>
              <a:xfrm>
                <a:off x="5934494" y="572916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b="1" i="0" u="none" strike="noStrike" baseline="0" dirty="0">
                    <a:latin typeface="TimesNewRomanPS-BoldMT"/>
                  </a:rPr>
                  <a:t>Circular pitch </a:t>
                </a:r>
                <a:r>
                  <a:rPr lang="zh-CN" altLang="en-US" sz="1800" b="1" i="0" u="none" strike="noStrike" baseline="0" dirty="0">
                    <a:latin typeface="TimesNewRomanPS-BoldMT"/>
                  </a:rPr>
                  <a:t>齿距</a:t>
                </a:r>
                <a:r>
                  <a:rPr lang="en-US" altLang="zh-CN" sz="1800" b="1" i="0" u="none" strike="noStrike" baseline="0" dirty="0">
                    <a:latin typeface="TimesNewRomanPS-BoldMT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6DD1E3-C6D1-4372-96A3-760525CD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494" y="572916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l="-700" t="-1147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21CB7AA-C2B8-4A2A-BD98-870C486AAF4B}"/>
              </a:ext>
            </a:extLst>
          </p:cNvPr>
          <p:cNvSpPr txBox="1"/>
          <p:nvPr/>
        </p:nvSpPr>
        <p:spPr>
          <a:xfrm>
            <a:off x="0" y="494271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基圆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49925D-B0EF-417F-968C-1674C0B1D66A}"/>
              </a:ext>
            </a:extLst>
          </p:cNvPr>
          <p:cNvSpPr txBox="1"/>
          <p:nvPr/>
        </p:nvSpPr>
        <p:spPr>
          <a:xfrm>
            <a:off x="1863769" y="5772150"/>
            <a:ext cx="7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节圆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D4A186F-113F-4D40-8793-DBA502FB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94" y="902705"/>
            <a:ext cx="4311392" cy="9186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7D05379-1085-4062-B952-33051604C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376" y="5010727"/>
            <a:ext cx="6438900" cy="11253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8D7C048-2DA1-4852-BB16-AAF71B7D6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054367"/>
            <a:ext cx="5864657" cy="270618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ACFAABF-FF91-4B8C-8193-371BF6E75C20}"/>
              </a:ext>
            </a:extLst>
          </p:cNvPr>
          <p:cNvSpPr txBox="1"/>
          <p:nvPr/>
        </p:nvSpPr>
        <p:spPr>
          <a:xfrm>
            <a:off x="4806220" y="2011856"/>
            <a:ext cx="1419225" cy="251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压力角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基圆齿距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模数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齿顶高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齿根高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空隙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齿厚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10000"/>
              </a:lnSpc>
            </a:pP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93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FCA64D-A8CF-42B6-8413-EA5B310D9D27}"/>
              </a:ext>
            </a:extLst>
          </p:cNvPr>
          <p:cNvSpPr txBox="1"/>
          <p:nvPr/>
        </p:nvSpPr>
        <p:spPr>
          <a:xfrm>
            <a:off x="2161269" y="2447925"/>
            <a:ext cx="7972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演示：</a:t>
            </a:r>
            <a:r>
              <a:rPr lang="en-US" altLang="zh-CN" sz="4000" dirty="0"/>
              <a:t>SW Toolbox</a:t>
            </a:r>
            <a:r>
              <a:rPr lang="zh-CN" altLang="en-US" sz="4000" dirty="0"/>
              <a:t>和今日制造插件</a:t>
            </a:r>
          </a:p>
        </p:txBody>
      </p:sp>
    </p:spTree>
    <p:extLst>
      <p:ext uri="{BB962C8B-B14F-4D97-AF65-F5344CB8AC3E}">
        <p14:creationId xmlns:p14="http://schemas.microsoft.com/office/powerpoint/2010/main" val="3338786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2FA54-B92B-489B-8E0F-026026E8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D3320-DEC1-4920-89C6-22BE47B84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中国大学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MOOC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，西安交通大学，机械设计基础：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https://www.icourse163.org/course/XJTU-1001595002?tid=1206706204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SUSTech ME303 Introduction to Mechanical Design, Chaoyang Song: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https://ancorasir.com/?page_id=2159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SUSTech SDM232 Mechanical Design and Manufacturing,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Yuanqing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插件，今日制造下载：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http://www.maidiyun.com/download/softinfo.aspx?id=1&amp;tdsourcetag=s_pctim_aiomsg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。相关介绍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bilibili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https://www.bilibili.com/video/BV1dT4y1J7eM?t=110&amp;tdsourcetag=s_pctim_aiomsg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2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Sketch - Fully Define Sketches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945" y="2007888"/>
            <a:ext cx="5435850" cy="398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574" y="2325437"/>
            <a:ext cx="4358801" cy="3351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30"/>
          <p:cNvGrpSpPr/>
          <p:nvPr/>
        </p:nvGrpSpPr>
        <p:grpSpPr>
          <a:xfrm>
            <a:off x="6745499" y="2088985"/>
            <a:ext cx="1516025" cy="2013765"/>
            <a:chOff x="7541950" y="2231860"/>
            <a:chExt cx="1516025" cy="2013765"/>
          </a:xfrm>
        </p:grpSpPr>
        <p:pic>
          <p:nvPicPr>
            <p:cNvPr id="196" name="Google Shape;19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41950" y="2231860"/>
              <a:ext cx="1516025" cy="187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0"/>
            <p:cNvSpPr/>
            <p:nvPr/>
          </p:nvSpPr>
          <p:spPr>
            <a:xfrm>
              <a:off x="7575300" y="3842125"/>
              <a:ext cx="1266300" cy="4035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1216249" y="1839813"/>
            <a:ext cx="1685125" cy="2415338"/>
            <a:chOff x="2012700" y="1982688"/>
            <a:chExt cx="1685125" cy="2415338"/>
          </a:xfrm>
        </p:grpSpPr>
        <p:pic>
          <p:nvPicPr>
            <p:cNvPr id="199" name="Google Shape;19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2775" y="1982688"/>
              <a:ext cx="1665050" cy="23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30"/>
            <p:cNvSpPr/>
            <p:nvPr/>
          </p:nvSpPr>
          <p:spPr>
            <a:xfrm>
              <a:off x="2012700" y="3994525"/>
              <a:ext cx="1266300" cy="4035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Sketch - Combine Common Dimensions</a:t>
            </a:r>
            <a:endParaRPr sz="4000"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31"/>
          <p:cNvGrpSpPr/>
          <p:nvPr/>
        </p:nvGrpSpPr>
        <p:grpSpPr>
          <a:xfrm>
            <a:off x="3904325" y="1848074"/>
            <a:ext cx="6693724" cy="4163801"/>
            <a:chOff x="4818725" y="1669550"/>
            <a:chExt cx="6693724" cy="4163801"/>
          </a:xfrm>
        </p:grpSpPr>
        <p:pic>
          <p:nvPicPr>
            <p:cNvPr id="208" name="Google Shape;20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18725" y="1669550"/>
              <a:ext cx="6693724" cy="4163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31"/>
            <p:cNvSpPr/>
            <p:nvPr/>
          </p:nvSpPr>
          <p:spPr>
            <a:xfrm>
              <a:off x="6131413" y="4106600"/>
              <a:ext cx="661200" cy="544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0237850" y="4162625"/>
              <a:ext cx="661200" cy="544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31"/>
          <p:cNvGrpSpPr/>
          <p:nvPr/>
        </p:nvGrpSpPr>
        <p:grpSpPr>
          <a:xfrm>
            <a:off x="1367188" y="1643575"/>
            <a:ext cx="2637975" cy="5038100"/>
            <a:chOff x="2077600" y="1595100"/>
            <a:chExt cx="2637975" cy="5038100"/>
          </a:xfrm>
        </p:grpSpPr>
        <p:pic>
          <p:nvPicPr>
            <p:cNvPr id="212" name="Google Shape;21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7600" y="1595100"/>
              <a:ext cx="2637975" cy="503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1"/>
            <p:cNvSpPr/>
            <p:nvPr/>
          </p:nvSpPr>
          <p:spPr>
            <a:xfrm>
              <a:off x="2126400" y="5126325"/>
              <a:ext cx="1266300" cy="331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1766075" y="753425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Sketch - Dimensioning Rectangles</a:t>
            </a:r>
            <a:endParaRPr dirty="0"/>
          </a:p>
        </p:txBody>
      </p:sp>
      <p:sp>
        <p:nvSpPr>
          <p:cNvPr id="4" name="Google Shape;218;p32">
            <a:extLst>
              <a:ext uri="{FF2B5EF4-FFF2-40B4-BE49-F238E27FC236}">
                <a16:creationId xmlns:a16="http://schemas.microsoft.com/office/drawing/2014/main" id="{85DE8DAD-BC4B-4A92-9DB9-841D1EE02B8D}"/>
              </a:ext>
            </a:extLst>
          </p:cNvPr>
          <p:cNvSpPr txBox="1">
            <a:spLocks/>
          </p:cNvSpPr>
          <p:nvPr/>
        </p:nvSpPr>
        <p:spPr>
          <a:xfrm>
            <a:off x="1504200" y="3115625"/>
            <a:ext cx="9183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/>
              <a:t>D</a:t>
            </a:r>
            <a:r>
              <a:rPr lang="en-US" dirty="0"/>
              <a:t>emonstration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Construction Lines</a:t>
            </a:r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76" y="1669550"/>
            <a:ext cx="6473451" cy="47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8801900" y="897925"/>
            <a:ext cx="3285900" cy="1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Also: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-Symmetrical Relation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-Origin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4;p35">
            <a:extLst>
              <a:ext uri="{FF2B5EF4-FFF2-40B4-BE49-F238E27FC236}">
                <a16:creationId xmlns:a16="http://schemas.microsoft.com/office/drawing/2014/main" id="{EC4AB2F8-0A56-4A31-A0A3-EE6EF6D58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3200" y="3819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</a:t>
            </a:r>
            <a:endParaRPr/>
          </a:p>
        </p:txBody>
      </p:sp>
      <p:sp>
        <p:nvSpPr>
          <p:cNvPr id="3" name="Google Shape;245;p35">
            <a:extLst>
              <a:ext uri="{FF2B5EF4-FFF2-40B4-BE49-F238E27FC236}">
                <a16:creationId xmlns:a16="http://schemas.microsoft.com/office/drawing/2014/main" id="{B07D0302-4DEF-4289-AACE-C9B79B63F1A8}"/>
              </a:ext>
            </a:extLst>
          </p:cNvPr>
          <p:cNvSpPr txBox="1">
            <a:spLocks/>
          </p:cNvSpPr>
          <p:nvPr/>
        </p:nvSpPr>
        <p:spPr>
          <a:xfrm>
            <a:off x="1716825" y="1633200"/>
            <a:ext cx="9505500" cy="4351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6400">
              <a:buSzPts val="2800"/>
            </a:pPr>
            <a:r>
              <a:rPr lang="en-US" dirty="0"/>
              <a:t>Use symmetry whenever possible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Use configuration when possible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Make features like when it’s being machined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Name useful dimensions and features</a:t>
            </a:r>
          </a:p>
          <a:p>
            <a:pPr marL="914400" lvl="1" indent="-381000">
              <a:spcBef>
                <a:spcPts val="0"/>
              </a:spcBef>
              <a:buSzPts val="2400"/>
            </a:pPr>
            <a:r>
              <a:rPr lang="en-US" dirty="0"/>
              <a:t>Especially when those dimensions are referenced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Make several simple features instead of one complicated feature. (More robust and easy to edit)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Use fillet features instead of sketch fillets</a:t>
            </a:r>
          </a:p>
          <a:p>
            <a:pPr marL="457200" indent="-406400">
              <a:spcBef>
                <a:spcPts val="0"/>
              </a:spcBef>
              <a:buSzPts val="2800"/>
            </a:pPr>
            <a:r>
              <a:rPr lang="en-US" dirty="0"/>
              <a:t>Apply cosmetic fillet and chamfer last</a:t>
            </a:r>
          </a:p>
        </p:txBody>
      </p:sp>
    </p:spTree>
    <p:extLst>
      <p:ext uri="{BB962C8B-B14F-4D97-AF65-F5344CB8AC3E}">
        <p14:creationId xmlns:p14="http://schemas.microsoft.com/office/powerpoint/2010/main" val="166245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Symmetrical Relations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body" idx="1"/>
          </p:nvPr>
        </p:nvSpPr>
        <p:spPr>
          <a:xfrm>
            <a:off x="2126400" y="1595100"/>
            <a:ext cx="8909100" cy="43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869" y="1595100"/>
            <a:ext cx="10015474" cy="425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2032775" y="343850"/>
            <a:ext cx="918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Configuration</a:t>
            </a:r>
            <a:endParaRPr/>
          </a:p>
        </p:txBody>
      </p:sp>
      <p:sp>
        <p:nvSpPr>
          <p:cNvPr id="2" name="Google Shape;218;p32">
            <a:extLst>
              <a:ext uri="{FF2B5EF4-FFF2-40B4-BE49-F238E27FC236}">
                <a16:creationId xmlns:a16="http://schemas.microsoft.com/office/drawing/2014/main" id="{F054AD3F-7231-465A-BA86-29CAD2684826}"/>
              </a:ext>
            </a:extLst>
          </p:cNvPr>
          <p:cNvSpPr txBox="1">
            <a:spLocks/>
          </p:cNvSpPr>
          <p:nvPr/>
        </p:nvSpPr>
        <p:spPr>
          <a:xfrm>
            <a:off x="1504200" y="3115625"/>
            <a:ext cx="9183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dirty="0"/>
              <a:t>D</a:t>
            </a:r>
            <a:r>
              <a:rPr lang="en-US" dirty="0"/>
              <a:t>emonstration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1033.371"/>
  <p:tag name="LATEXADDIN" val="\documentclass{article}&#10;\usepackage{amsmath}&#10;\pagestyle{empty}&#10;\begin{document}&#10;&#10;$$&#10;\frac{\omega_n}{\omega_1} = (-1)^{(n-1)}\frac{R_1}{R_n}&#10;$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5.4218"/>
  <p:tag name="ORIGINALWIDTH" val="1982.752"/>
  <p:tag name="LATEXADDIN" val="\documentclass{article}&#10;\usepackage{amsmath}&#10;\pagestyle{empty}&#10;\begin{document}&#10;&#10;$$&#10;\begin{aligned}&#10;\tan \alpha_K &amp;= \frac{\overline{KN}}{r_b}=\frac{\overline{AN}}{r_b} \\&#10;&amp;= \frac{r_b (\alpha_K + \theta_K)}{r_b}&#10;&amp;= \alpha_K + \theta_K&#10;\end{aligned}&#10;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670.791"/>
  <p:tag name="LATEXADDIN" val="\documentclass{article}&#10;\usepackage{amsmath}&#10;\pagestyle{empty}&#10;\begin{document}&#10;&#10;$$&#10;\left\{\begin{matrix}&#10;\theta_K =&amp; \tan \alpha_K - \alpha_k = inv \alpha_K\\&#10;r_K =&amp; \frac{r_b}{\cos \alpha_K} &#10;\end{matrix}\right.&#10;$$&#10;&#10;&#10;\end{document}"/>
  <p:tag name="IGUANATEXSIZE" val="20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95.8"/>
  <p:tag name="LATEXADDIN" val="\documentclass{article}&#10;\usepackage{amsmath}&#10;\pagestyle{empty}&#10;\begin{document}&#10;&#10;$$&#10;X_a(t) = r(\cos t + (t-a) \sin t)&#10;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64.304"/>
  <p:tag name="LATEXADDIN" val="\documentclass{article}&#10;\usepackage{amsmath}&#10;\pagestyle{empty}&#10;\begin{document}&#10;&#10;$$&#10;Y_a(t) = r(\sin t + (t-a) \cos t)&#10;$$&#10;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708</Words>
  <Application>Microsoft Office PowerPoint</Application>
  <PresentationFormat>宽屏</PresentationFormat>
  <Paragraphs>109</Paragraphs>
  <Slides>27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TimesNewRomanPS-BoldMT</vt:lpstr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Tips When Doing CAD Collaboration</vt:lpstr>
      <vt:lpstr>Sketches</vt:lpstr>
      <vt:lpstr>Sketch - Fully Define Sketches</vt:lpstr>
      <vt:lpstr>Sketch - Combine Common Dimensions</vt:lpstr>
      <vt:lpstr>Sketch - Dimensioning Rectangles</vt:lpstr>
      <vt:lpstr>Use Construction Lines</vt:lpstr>
      <vt:lpstr>Parts</vt:lpstr>
      <vt:lpstr>Use Symmetrical Relations</vt:lpstr>
      <vt:lpstr>Use Configuration</vt:lpstr>
      <vt:lpstr>Make features Like Being Machined（not necessary for you now）</vt:lpstr>
      <vt:lpstr>Label Important Dimensions</vt:lpstr>
      <vt:lpstr>Fillet in Feature Not Sketch if Possible</vt:lpstr>
      <vt:lpstr>Assembly</vt:lpstr>
      <vt:lpstr>Put Origin as Mount Location</vt:lpstr>
      <vt:lpstr>Use Component Patterns</vt:lpstr>
      <vt:lpstr>Small trick for assembling: Copy with mates</vt:lpstr>
      <vt:lpstr>Reference</vt:lpstr>
      <vt:lpstr>Gear Basics</vt:lpstr>
      <vt:lpstr>Content</vt:lpstr>
      <vt:lpstr>PowerPoint 演示文稿</vt:lpstr>
      <vt:lpstr>PowerPoint 演示文稿</vt:lpstr>
      <vt:lpstr>Calculate gear transmission</vt:lpstr>
      <vt:lpstr>PowerPoint 演示文稿</vt:lpstr>
      <vt:lpstr>PowerPoint 演示文稿</vt:lpstr>
      <vt:lpstr>PowerPoint 演示文稿</vt:lpstr>
      <vt:lpstr>PowerPoint 演示文稿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Gear Basics</dc:title>
  <dc:creator>Li Daifeng</dc:creator>
  <cp:lastModifiedBy>Li Daifeng</cp:lastModifiedBy>
  <cp:revision>17</cp:revision>
  <dcterms:created xsi:type="dcterms:W3CDTF">2020-07-22T11:01:54Z</dcterms:created>
  <dcterms:modified xsi:type="dcterms:W3CDTF">2020-07-22T14:53:00Z</dcterms:modified>
</cp:coreProperties>
</file>